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429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430" r:id="rId63"/>
    <p:sldId id="431" r:id="rId64"/>
    <p:sldId id="43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433" r:id="rId73"/>
    <p:sldId id="321" r:id="rId74"/>
    <p:sldId id="322" r:id="rId75"/>
    <p:sldId id="323" r:id="rId76"/>
    <p:sldId id="324" r:id="rId77"/>
    <p:sldId id="325" r:id="rId78"/>
    <p:sldId id="326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heme" Target="theme/theme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presProps" Target="pres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EE79-EE72-4BC7-8477-9BE68A973E4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D9D8C-A8B0-4BF6-AF46-7CA3656B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4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</a:t>
            </a:r>
            <a:r>
              <a:rPr lang="en-US" baseline="0" dirty="0"/>
              <a:t> the students to write the formulas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0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3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7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</a:t>
            </a:r>
            <a:r>
              <a:rPr lang="en-US" baseline="0"/>
              <a:t> the handout is recommended for readability.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8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import java.util.*</a:t>
            </a:r>
            <a:r>
              <a:rPr lang="en-US" baseline="0" dirty="0"/>
              <a:t> imports the entire utilities library, give a small description of libraries and why we use them.</a:t>
            </a:r>
            <a:endParaRPr lang="en-US" dirty="0"/>
          </a:p>
          <a:p>
            <a:r>
              <a:rPr lang="en-US" dirty="0"/>
              <a:t>Explain all parts of the scanner: capitalization, new, system.in.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7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53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programming project today has students programming a “starter” Pokémon battle sequence.  This is a somewhat open-ended assignment, since students can submit a basic program that runs 1 or 2 interactions, or a complete battle sequence, depending on their level of understanding.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programs for this assignment will be a lobotomized version of a Pokémon battle since students have not yet learned conditional statements.  This is a deliberate move: students can focus on building segments of code that accept basic user input, use the math class to generate random numbers to determine battle outcomes (or roll-of-the-dice or spin for the card-game and coin game versions), and return game text. Capitalize on student frustration by (or motivate students with the prospect of) hinting at a more interactive program after the next few lessons on Ch. 4 and Ch. 5.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wise to pass out worksheets</a:t>
            </a:r>
            <a:r>
              <a:rPr lang="en-US" baseline="0" dirty="0"/>
              <a:t> so the students can work at their own 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problems happen when you don’t stay flexible with your programming. This image is an illustration</a:t>
            </a:r>
            <a:r>
              <a:rPr lang="en-US" baseline="0" dirty="0"/>
              <a:t> of what can happen to your program if it isn’t made adaptable.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6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is in mini lesson --- review </a:t>
            </a:r>
            <a:r>
              <a:rPr lang="en-US"/>
              <a:t>Lesson</a:t>
            </a:r>
            <a:r>
              <a:rPr lang="en-US" baseline="0"/>
              <a:t>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36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</a:t>
            </a:r>
            <a:r>
              <a:rPr lang="en-US" baseline="0" dirty="0"/>
              <a:t> for example: 8 + 51 + 79 + 13 + 16 + 93 = 260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61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4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6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9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3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4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would we write 20 spaces? How about 25? It’s difficult or impossible for our program to change to fit our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9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1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are for review if your class is struggling with Booleans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9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4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8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 3.16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unit is mostly done either on practice it or the board. Feel free to edit </a:t>
            </a:r>
            <a:r>
              <a:rPr lang="en-US" baseline="0"/>
              <a:t>this slide deck as you see fit!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argument’s value</a:t>
            </a:r>
            <a:r>
              <a:rPr lang="en-US" baseline="0" dirty="0"/>
              <a:t> is assigned to the formal parameter! Make sure the students know the difference; only the formal parameter is used in the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what each part of the code does. Go over what happens when you change</a:t>
            </a:r>
            <a:r>
              <a:rPr lang="en-US" baseline="0" dirty="0"/>
              <a:t> portions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6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9E53-CD4A-49B1-9C77-44697CA1958F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students.collegeboard.org/ap/pdf/ap-computer-science-a-java-quick-reference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7K5LEE9xxw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Review &amp; Reteach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8716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y = 8;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z = x + y;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z / 4;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y = x + 1;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z += y;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(A) 13 </a:t>
            </a:r>
          </a:p>
          <a:p>
            <a:pPr marL="0" indent="0">
              <a:buNone/>
            </a:pPr>
            <a:r>
              <a:rPr lang="pt-BR" dirty="0"/>
              <a:t>(B) 12.25 </a:t>
            </a:r>
          </a:p>
          <a:p>
            <a:pPr marL="0" indent="0">
              <a:buNone/>
            </a:pPr>
            <a:r>
              <a:rPr lang="pt-BR" dirty="0"/>
              <a:t>(C) 1 </a:t>
            </a:r>
          </a:p>
          <a:p>
            <a:pPr marL="0" indent="0">
              <a:buNone/>
            </a:pPr>
            <a:r>
              <a:rPr lang="pt-BR" dirty="0"/>
              <a:t>(D) 8 </a:t>
            </a:r>
          </a:p>
          <a:p>
            <a:pPr marL="0" indent="0">
              <a:buNone/>
            </a:pPr>
            <a:r>
              <a:rPr lang="pt-BR" dirty="0"/>
              <a:t>(E) 12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54262"/>
            <a:ext cx="9306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z after this code segment is executed?</a:t>
            </a:r>
          </a:p>
        </p:txBody>
      </p:sp>
    </p:spTree>
    <p:extLst>
      <p:ext uri="{BB962C8B-B14F-4D97-AF65-F5344CB8AC3E}">
        <p14:creationId xmlns:p14="http://schemas.microsoft.com/office/powerpoint/2010/main" val="1764225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not greater than y’s square root</a:t>
            </a:r>
          </a:p>
        </p:txBody>
      </p:sp>
    </p:spTree>
    <p:extLst>
      <p:ext uri="{BB962C8B-B14F-4D97-AF65-F5344CB8AC3E}">
        <p14:creationId xmlns:p14="http://schemas.microsoft.com/office/powerpoint/2010/main" val="2681644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positive</a:t>
            </a:r>
          </a:p>
        </p:txBody>
      </p:sp>
    </p:spTree>
    <p:extLst>
      <p:ext uri="{BB962C8B-B14F-4D97-AF65-F5344CB8AC3E}">
        <p14:creationId xmlns:p14="http://schemas.microsoft.com/office/powerpoint/2010/main" val="22799435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Either x or y is even, the other is odd</a:t>
            </a:r>
          </a:p>
        </p:txBody>
      </p:sp>
    </p:spTree>
    <p:extLst>
      <p:ext uri="{BB962C8B-B14F-4D97-AF65-F5344CB8AC3E}">
        <p14:creationId xmlns:p14="http://schemas.microsoft.com/office/powerpoint/2010/main" val="27350472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multiple of z</a:t>
            </a:r>
          </a:p>
        </p:txBody>
      </p:sp>
    </p:spTree>
    <p:extLst>
      <p:ext uri="{BB962C8B-B14F-4D97-AF65-F5344CB8AC3E}">
        <p14:creationId xmlns:p14="http://schemas.microsoft.com/office/powerpoint/2010/main" val="39324344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non-negative one digit number</a:t>
            </a:r>
          </a:p>
        </p:txBody>
      </p:sp>
    </p:spTree>
    <p:extLst>
      <p:ext uri="{BB962C8B-B14F-4D97-AF65-F5344CB8AC3E}">
        <p14:creationId xmlns:p14="http://schemas.microsoft.com/office/powerpoint/2010/main" val="3447973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4</a:t>
            </a:r>
          </a:p>
        </p:txBody>
      </p:sp>
    </p:spTree>
    <p:extLst>
      <p:ext uri="{BB962C8B-B14F-4D97-AF65-F5344CB8AC3E}">
        <p14:creationId xmlns:p14="http://schemas.microsoft.com/office/powerpoint/2010/main" val="12882143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y</a:t>
            </a:r>
          </a:p>
        </p:txBody>
      </p:sp>
    </p:spTree>
    <p:extLst>
      <p:ext uri="{BB962C8B-B14F-4D97-AF65-F5344CB8AC3E}">
        <p14:creationId xmlns:p14="http://schemas.microsoft.com/office/powerpoint/2010/main" val="40662922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z</a:t>
            </a:r>
          </a:p>
        </p:txBody>
      </p:sp>
    </p:spTree>
    <p:extLst>
      <p:ext uri="{BB962C8B-B14F-4D97-AF65-F5344CB8AC3E}">
        <p14:creationId xmlns:p14="http://schemas.microsoft.com/office/powerpoint/2010/main" val="8131186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+ y &gt; 0</a:t>
            </a:r>
          </a:p>
        </p:txBody>
      </p:sp>
    </p:spTree>
    <p:extLst>
      <p:ext uri="{BB962C8B-B14F-4D97-AF65-F5344CB8AC3E}">
        <p14:creationId xmlns:p14="http://schemas.microsoft.com/office/powerpoint/2010/main" val="3381543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y * y &lt;= z</a:t>
            </a:r>
          </a:p>
        </p:txBody>
      </p:sp>
    </p:spTree>
    <p:extLst>
      <p:ext uri="{BB962C8B-B14F-4D97-AF65-F5344CB8AC3E}">
        <p14:creationId xmlns:p14="http://schemas.microsoft.com/office/powerpoint/2010/main" val="296807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9.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( 1  + 2.0 + 3 ) / 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1 </a:t>
            </a:r>
          </a:p>
          <a:p>
            <a:pPr marL="0" indent="0">
              <a:buNone/>
            </a:pPr>
            <a:r>
              <a:rPr lang="en-US" dirty="0"/>
              <a:t>(B) 1.5 </a:t>
            </a:r>
          </a:p>
          <a:p>
            <a:pPr marL="0" indent="0">
              <a:buNone/>
            </a:pPr>
            <a:r>
              <a:rPr lang="en-US" dirty="0"/>
              <a:t>(C) 2 </a:t>
            </a:r>
          </a:p>
          <a:p>
            <a:pPr marL="0" indent="0">
              <a:buNone/>
            </a:pPr>
            <a:r>
              <a:rPr lang="en-US" dirty="0"/>
              <a:t>(D) "12.034"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double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1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247" y="3602038"/>
            <a:ext cx="11086353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x * (y + 2) &gt; y – (y + z) * 2</a:t>
            </a:r>
          </a:p>
        </p:txBody>
      </p:sp>
    </p:spTree>
    <p:extLst>
      <p:ext uri="{BB962C8B-B14F-4D97-AF65-F5344CB8AC3E}">
        <p14:creationId xmlns:p14="http://schemas.microsoft.com/office/powerpoint/2010/main" val="31662157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x = 10 then {</a:t>
            </a:r>
          </a:p>
        </p:txBody>
      </p:sp>
    </p:spTree>
    <p:extLst>
      <p:ext uri="{BB962C8B-B14F-4D97-AF65-F5344CB8AC3E}">
        <p14:creationId xmlns:p14="http://schemas.microsoft.com/office/powerpoint/2010/main" val="21765775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[x = 10] {</a:t>
            </a:r>
          </a:p>
        </p:txBody>
      </p:sp>
    </p:spTree>
    <p:extLst>
      <p:ext uri="{BB962C8B-B14F-4D97-AF65-F5344CB8AC3E}">
        <p14:creationId xmlns:p14="http://schemas.microsoft.com/office/powerpoint/2010/main" val="31521616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equals 42) {</a:t>
            </a:r>
          </a:p>
        </p:txBody>
      </p:sp>
    </p:spTree>
    <p:extLst>
      <p:ext uri="{BB962C8B-B14F-4D97-AF65-F5344CB8AC3E}">
        <p14:creationId xmlns:p14="http://schemas.microsoft.com/office/powerpoint/2010/main" val="21606504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== y) {</a:t>
            </a:r>
          </a:p>
        </p:txBody>
      </p:sp>
    </p:spTree>
    <p:extLst>
      <p:ext uri="{BB962C8B-B14F-4D97-AF65-F5344CB8AC3E}">
        <p14:creationId xmlns:p14="http://schemas.microsoft.com/office/powerpoint/2010/main" val="29715778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&gt; 8) {</a:t>
            </a:r>
          </a:p>
        </p:txBody>
      </p:sp>
    </p:spTree>
    <p:extLst>
      <p:ext uri="{BB962C8B-B14F-4D97-AF65-F5344CB8AC3E}">
        <p14:creationId xmlns:p14="http://schemas.microsoft.com/office/powerpoint/2010/main" val="22072240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&lt;= 7) {</a:t>
            </a:r>
          </a:p>
        </p:txBody>
      </p:sp>
    </p:spTree>
    <p:extLst>
      <p:ext uri="{BB962C8B-B14F-4D97-AF65-F5344CB8AC3E}">
        <p14:creationId xmlns:p14="http://schemas.microsoft.com/office/powerpoint/2010/main" val="2763139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323"/>
            <a:ext cx="10515600" cy="6056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Oops4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= 7,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b = 42;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minimum(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if {smaller = a}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(“a is the smallest!”);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//Returns the minimum of the parameters a and b.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public static void minimum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if (a &lt;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a;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else (a =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b;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9144" y="5377416"/>
            <a:ext cx="4364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Correct one of the (7) errors </a:t>
            </a:r>
          </a:p>
          <a:p>
            <a:pPr algn="ctr"/>
            <a:r>
              <a:rPr lang="en-US" sz="2800" dirty="0"/>
              <a:t>in the following code.</a:t>
            </a:r>
          </a:p>
        </p:txBody>
      </p:sp>
    </p:spTree>
    <p:extLst>
      <p:ext uri="{BB962C8B-B14F-4D97-AF65-F5344CB8AC3E}">
        <p14:creationId xmlns:p14="http://schemas.microsoft.com/office/powerpoint/2010/main" val="807440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“Nested if/else” and “Object Equality”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questions 7 – 9 and exercises #1 &amp; 2</a:t>
            </a:r>
          </a:p>
        </p:txBody>
      </p:sp>
    </p:spTree>
    <p:extLst>
      <p:ext uri="{BB962C8B-B14F-4D97-AF65-F5344CB8AC3E}">
        <p14:creationId xmlns:p14="http://schemas.microsoft.com/office/powerpoint/2010/main" val="30282344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Nested if/else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92909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10.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1 + 2 + 3 + “4” + 5 + 6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21</a:t>
            </a:r>
          </a:p>
          <a:p>
            <a:pPr marL="0" indent="0">
              <a:buNone/>
            </a:pPr>
            <a:r>
              <a:rPr lang="en-US" dirty="0"/>
              <a:t>(B) 123456 </a:t>
            </a:r>
          </a:p>
          <a:p>
            <a:pPr marL="0" indent="0">
              <a:buNone/>
            </a:pPr>
            <a:r>
              <a:rPr lang="en-US" dirty="0"/>
              <a:t>(C) “6456”</a:t>
            </a:r>
          </a:p>
          <a:p>
            <a:pPr marL="0" indent="0">
              <a:buNone/>
            </a:pPr>
            <a:r>
              <a:rPr lang="en-US" dirty="0"/>
              <a:t>(D) "123456"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String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82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623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Practice It: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5910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ifElseMystery1</a:t>
            </a:r>
          </a:p>
          <a:p>
            <a:r>
              <a:rPr lang="en-US" sz="3200" dirty="0"/>
              <a:t>ifElseMystery2</a:t>
            </a:r>
          </a:p>
          <a:p>
            <a:r>
              <a:rPr lang="en-US" sz="3200" dirty="0"/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2213309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“Factoring if/else Statements” and “Testing Multiple Conditions”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exercises #4 and 5</a:t>
            </a:r>
          </a:p>
        </p:txBody>
      </p:sp>
    </p:spTree>
    <p:extLst>
      <p:ext uri="{BB962C8B-B14F-4D97-AF65-F5344CB8AC3E}">
        <p14:creationId xmlns:p14="http://schemas.microsoft.com/office/powerpoint/2010/main" val="17391226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Reducing Redundancy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5026277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Classroom Competition</a:t>
            </a:r>
          </a:p>
        </p:txBody>
      </p:sp>
    </p:spTree>
    <p:extLst>
      <p:ext uri="{BB962C8B-B14F-4D97-AF65-F5344CB8AC3E}">
        <p14:creationId xmlns:p14="http://schemas.microsoft.com/office/powerpoint/2010/main" val="4082921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Factor out redundant code from the following example by moving it out of the if/else statement, preserving the same output.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30)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x++;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9009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6635"/>
            <a:ext cx="10515600" cy="54784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1000;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console = new Scanner(System.in);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(“Is your money multiplied 1 or 2 times?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times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1)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count1++;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2)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+ 2 *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count2++;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6398" y="6065184"/>
            <a:ext cx="798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Rewrite the poorly-structured code given here, so it avoids redundancy. </a:t>
            </a:r>
          </a:p>
          <a:p>
            <a:pPr algn="r"/>
            <a:r>
              <a:rPr lang="en-US" dirty="0"/>
              <a:t>For the case of this competition, you can assume that the user always inputs 1 or 2.</a:t>
            </a:r>
          </a:p>
        </p:txBody>
      </p:sp>
    </p:spTree>
    <p:extLst>
      <p:ext uri="{BB962C8B-B14F-4D97-AF65-F5344CB8AC3E}">
        <p14:creationId xmlns:p14="http://schemas.microsoft.com/office/powerpoint/2010/main" val="21208272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Outline Chapter 4</a:t>
            </a:r>
          </a:p>
        </p:txBody>
      </p:sp>
    </p:spTree>
    <p:extLst>
      <p:ext uri="{BB962C8B-B14F-4D97-AF65-F5344CB8AC3E}">
        <p14:creationId xmlns:p14="http://schemas.microsoft.com/office/powerpoint/2010/main" val="39888947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Finish outlining Chapter 4, excluding sections 4.3, 4.4, and 4.5</a:t>
            </a:r>
          </a:p>
        </p:txBody>
      </p:sp>
    </p:spTree>
    <p:extLst>
      <p:ext uri="{BB962C8B-B14F-4D97-AF65-F5344CB8AC3E}">
        <p14:creationId xmlns:p14="http://schemas.microsoft.com/office/powerpoint/2010/main" val="12152394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Cumulative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2538262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61321"/>
            <a:ext cx="9144000" cy="2387600"/>
          </a:xfrm>
        </p:spPr>
        <p:txBody>
          <a:bodyPr/>
          <a:lstStyle/>
          <a:p>
            <a:r>
              <a:rPr lang="en-US" dirty="0"/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3254402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7" y="1016223"/>
            <a:ext cx="97888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3000" dirty="0"/>
              <a:t>11.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8;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2)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", ");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("Whom do we appreciate?");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output when this code segment is executed?  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world.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 2, 3, 4,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 3, 2, 1,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 4, 6, 8,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8, 6, 4, 2, Whom do we appreciate?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14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sum)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+= next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** remember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import.java.util.* </a:t>
            </a:r>
            <a:r>
              <a:rPr lang="en-US" dirty="0">
                <a:cs typeface="Courier New" panose="02070309020205020404" pitchFamily="49" charset="0"/>
              </a:rPr>
              <a:t>(why)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66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454964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compare){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(next &gt; max) {   or 	if(next &lt; min){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max = next 				min = next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021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5385121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3337365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(skip “do/while loops”)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Programming Project 2</a:t>
            </a:r>
          </a:p>
        </p:txBody>
      </p:sp>
    </p:spTree>
    <p:extLst>
      <p:ext uri="{BB962C8B-B14F-4D97-AF65-F5344CB8AC3E}">
        <p14:creationId xmlns:p14="http://schemas.microsoft.com/office/powerpoint/2010/main" val="37340631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4655149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682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Pseudocode for </a:t>
            </a:r>
            <a:r>
              <a:rPr lang="en-US" sz="4800" dirty="0" err="1"/>
              <a:t>Pokemon</a:t>
            </a:r>
            <a:r>
              <a:rPr lang="en-US" sz="4800" dirty="0"/>
              <a:t> Damage</a:t>
            </a:r>
          </a:p>
        </p:txBody>
      </p:sp>
    </p:spTree>
    <p:extLst>
      <p:ext uri="{BB962C8B-B14F-4D97-AF65-F5344CB8AC3E}">
        <p14:creationId xmlns:p14="http://schemas.microsoft.com/office/powerpoint/2010/main" val="34622120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definite loops: </a:t>
            </a:r>
            <a:r>
              <a:rPr lang="en-US" dirty="0"/>
              <a:t>Executes a known number of times.</a:t>
            </a:r>
            <a:endParaRPr lang="en-US" b="1" dirty="0"/>
          </a:p>
          <a:p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  <a:p>
            <a:pPr lvl="1"/>
            <a:r>
              <a:rPr lang="en-US" dirty="0"/>
              <a:t>Print “hello” 10 times.</a:t>
            </a:r>
          </a:p>
          <a:p>
            <a:pPr lvl="1"/>
            <a:r>
              <a:rPr lang="en-US" dirty="0"/>
              <a:t>Find all the prime numbers up to integer n.</a:t>
            </a:r>
          </a:p>
          <a:p>
            <a:pPr lvl="1"/>
            <a:r>
              <a:rPr lang="en-US" dirty="0"/>
              <a:t>Print each odd number between 5 and 127.</a:t>
            </a:r>
          </a:p>
          <a:p>
            <a:pPr marL="0" indent="0">
              <a:buNone/>
            </a:pPr>
            <a:r>
              <a:rPr lang="en-US" b="1" dirty="0"/>
              <a:t>indefinite loops: </a:t>
            </a:r>
            <a:r>
              <a:rPr lang="en-US" dirty="0"/>
              <a:t>One where the number of times it’s run is not known.</a:t>
            </a:r>
          </a:p>
          <a:p>
            <a:pPr lvl="1"/>
            <a:r>
              <a:rPr lang="en-US" dirty="0"/>
              <a:t>Prompts the user until they type a non-negative number.</a:t>
            </a:r>
          </a:p>
          <a:p>
            <a:pPr lvl="1"/>
            <a:r>
              <a:rPr lang="en-US" dirty="0"/>
              <a:t>Print random numbers until a prime number is printed.</a:t>
            </a:r>
          </a:p>
          <a:p>
            <a:pPr lvl="1"/>
            <a:r>
              <a:rPr lang="en-US" dirty="0"/>
              <a:t>Repeat until the user types “q” to quit.</a:t>
            </a:r>
          </a:p>
        </p:txBody>
      </p:sp>
    </p:spTree>
    <p:extLst>
      <p:ext uri="{BB962C8B-B14F-4D97-AF65-F5344CB8AC3E}">
        <p14:creationId xmlns:p14="http://schemas.microsoft.com/office/powerpoint/2010/main" val="9171389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 : Repeatedly executes its body as long as the test is true.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(test)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600" b="1" dirty="0">
                <a:cs typeface="Courier New" panose="02070309020205020404" pitchFamily="49" charset="0"/>
              </a:rPr>
              <a:t>statements(s);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200) {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”);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* 2;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4244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7143" y="1331518"/>
            <a:ext cx="7867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12. Consider the following code segment:  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 y = x;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y / 2;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z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)(y + 1.6); 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the value of  z  after this code segment has executed?</a:t>
            </a:r>
          </a:p>
          <a:p>
            <a:r>
              <a:rPr lang="en-US" dirty="0"/>
              <a:t> 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21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93438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while loop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93438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for loop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3052689"/>
            <a:ext cx="5822576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2616" y="808988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653029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many times does this loop execute? </a:t>
            </a:r>
          </a:p>
          <a:p>
            <a:pPr marL="0" indent="0">
              <a:buNone/>
            </a:pPr>
            <a:r>
              <a:rPr lang="en-US" dirty="0"/>
              <a:t>What is the output?</a:t>
            </a:r>
          </a:p>
          <a:p>
            <a:pPr marL="0" indent="0">
              <a:buNone/>
            </a:pPr>
            <a:r>
              <a:rPr lang="en-US" dirty="0"/>
              <a:t>Try rewrite this loop as a for loop.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 = 91;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factor = 2;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(n % factor != 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factor++;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(“First factor is “ + factor);</a:t>
            </a:r>
          </a:p>
        </p:txBody>
      </p:sp>
    </p:spTree>
    <p:extLst>
      <p:ext uri="{BB962C8B-B14F-4D97-AF65-F5344CB8AC3E}">
        <p14:creationId xmlns:p14="http://schemas.microsoft.com/office/powerpoint/2010/main" val="41636423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“Random Numbers”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self-check questions 1 – 4 an exercise 2</a:t>
            </a:r>
          </a:p>
        </p:txBody>
      </p:sp>
    </p:spTree>
    <p:extLst>
      <p:ext uri="{BB962C8B-B14F-4D97-AF65-F5344CB8AC3E}">
        <p14:creationId xmlns:p14="http://schemas.microsoft.com/office/powerpoint/2010/main" val="40963951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3864507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randomization?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Create an enemy that spawns after some random amount of time, but between 7 and 23 seconds.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Pick a random item from a list of 100 words the user needs to guess in Hangman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Create a new username between 6 and 10 characters picking randomly what each character is, from lower/capital letters and numbers.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Make a ball bounce, but not precisely, by adding random angles to the bounce.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1116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</p:txBody>
      </p:sp>
    </p:spTree>
    <p:extLst>
      <p:ext uri="{BB962C8B-B14F-4D97-AF65-F5344CB8AC3E}">
        <p14:creationId xmlns:p14="http://schemas.microsoft.com/office/powerpoint/2010/main" val="20937560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178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(6); //Gives a number between 0 and 5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+ 1; //between 1 and 6.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rolled a “ + result);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425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an expression that simulates a roll of a 20 – sided dice.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an expression that yields a random number between 0.0 and 1.0.</a:t>
            </a:r>
          </a:p>
        </p:txBody>
      </p:sp>
      <p:pic>
        <p:nvPicPr>
          <p:cNvPr id="1028" name="Picture 4" descr="https://upload.wikimedia.org/wikipedia/commons/thumb/8/84/Twenty_sided_dice.svg/2000px-Twenty_sided_di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09" y="4117180"/>
            <a:ext cx="1836581" cy="21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154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5.2: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integer between -2^21 and (2^31 -1)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(max) = random integer between 0 and (max – 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nextDouble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real number between 0.0 and 1.0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logical value of true or false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Priming the loop.</a:t>
            </a:r>
          </a:p>
        </p:txBody>
      </p:sp>
    </p:spTree>
    <p:extLst>
      <p:ext uri="{BB962C8B-B14F-4D97-AF65-F5344CB8AC3E}">
        <p14:creationId xmlns:p14="http://schemas.microsoft.com/office/powerpoint/2010/main" val="156552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84" y="1969478"/>
            <a:ext cx="11024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13.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3;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("Hey");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is output when this code segment is executed?  Hint: curly braces { } are missing.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35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programming project 1.</a:t>
            </a:r>
          </a:p>
        </p:txBody>
      </p:sp>
    </p:spTree>
    <p:extLst>
      <p:ext uri="{BB962C8B-B14F-4D97-AF65-F5344CB8AC3E}">
        <p14:creationId xmlns:p14="http://schemas.microsoft.com/office/powerpoint/2010/main" val="30660584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Fencepost &amp; Sentinel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5133682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Prepare a 5 minute lesson and a 2 – 5 minute class activity to teach a topic using this grading rubric: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723"/>
              </p:ext>
            </p:extLst>
          </p:nvPr>
        </p:nvGraphicFramePr>
        <p:xfrm>
          <a:off x="2827020" y="3035140"/>
          <a:ext cx="6537960" cy="313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4048889259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3476441090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000673487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425536375"/>
                    </a:ext>
                  </a:extLst>
                </a:gridCol>
              </a:tblGrid>
              <a:tr h="1203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85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and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one mistake.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many mistakes.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90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as helpful contrast.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is marginally helpful.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does not add to comprehension.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adds confusion, or presentation does not include a non-example.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05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clearly explained and concisely stated.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includes a helpful tip that is clearly explained or concisely stated.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not clearly explained and may include a small error.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does not include a helpful tip or hint.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646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2975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400" dirty="0"/>
              <a:t>Who is going to speak when?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How are you going to illustrate the flow of control?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do you need to have up on the board to illustrate your mini-lesson and who is in charge of writing it out?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Where and how will you feature the output produced by your code segment?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is your mini-activity going to look like?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53073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0078"/>
            <a:ext cx="9144000" cy="2387600"/>
          </a:xfrm>
        </p:spPr>
        <p:txBody>
          <a:bodyPr/>
          <a:lstStyle/>
          <a:p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907106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5.3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exercises 6 and 8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Summarize all of your daily notes if not already done.</a:t>
            </a:r>
          </a:p>
        </p:txBody>
      </p:sp>
    </p:spTree>
    <p:extLst>
      <p:ext uri="{BB962C8B-B14F-4D97-AF65-F5344CB8AC3E}">
        <p14:creationId xmlns:p14="http://schemas.microsoft.com/office/powerpoint/2010/main" val="8446950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8021847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0;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 * j &lt; 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(j);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j = j * 2 –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018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/>
              <a:t> : the easiest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Only two values: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&lt;expression&gt;	&lt;relational operator&gt;	&lt;expression&gt;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* 3, x		==, !=			3 * 1 * 3, y</a:t>
            </a:r>
          </a:p>
        </p:txBody>
      </p:sp>
    </p:spTree>
    <p:extLst>
      <p:ext uri="{BB962C8B-B14F-4D97-AF65-F5344CB8AC3E}">
        <p14:creationId xmlns:p14="http://schemas.microsoft.com/office/powerpoint/2010/main" val="40415423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Booleans!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test</a:t>
            </a:r>
          </a:p>
          <a:p>
            <a:r>
              <a:rPr lang="en-US" dirty="0"/>
              <a:t>Evaluates to a </a:t>
            </a:r>
            <a:r>
              <a:rPr lang="en-US" dirty="0" err="1"/>
              <a:t>boolean</a:t>
            </a:r>
            <a:r>
              <a:rPr lang="en-US" dirty="0"/>
              <a:t> value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2728118" y="3616642"/>
          <a:ext cx="6735763" cy="2560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28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317" y="520504"/>
            <a:ext cx="992919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14.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* ");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1; j &lt;=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    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}  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	  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How many stars  *  are printed to the console when this program is executed?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80100" y="2459496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it-IT" sz="2400" dirty="0"/>
              <a:t>None </a:t>
            </a:r>
          </a:p>
          <a:p>
            <a:r>
              <a:rPr lang="it-IT" sz="2400" dirty="0"/>
              <a:t>(B) 1 </a:t>
            </a:r>
          </a:p>
          <a:p>
            <a:r>
              <a:rPr lang="it-IT" sz="2400" dirty="0"/>
              <a:t>(C) 2 </a:t>
            </a:r>
          </a:p>
          <a:p>
            <a:r>
              <a:rPr lang="it-IT" sz="2400" dirty="0"/>
              <a:t>(D) 6 </a:t>
            </a:r>
          </a:p>
          <a:p>
            <a:r>
              <a:rPr lang="it-IT" sz="2400" dirty="0"/>
              <a:t>(E) 10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3412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Expanding on true and false: 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!, &amp;&amp;, and ||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		(4 == 4) &amp;&amp; (2 &gt;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		(1 &lt; 2) || (2 &lt;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		!(2 &lt; 1)				Evaluates to: true</a:t>
            </a:r>
          </a:p>
        </p:txBody>
      </p:sp>
    </p:spTree>
    <p:extLst>
      <p:ext uri="{BB962C8B-B14F-4D97-AF65-F5344CB8AC3E}">
        <p14:creationId xmlns:p14="http://schemas.microsoft.com/office/powerpoint/2010/main" val="3007864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2 || 4){		//This doesn’t work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//you need to use full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q == 2 || q == 4){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59772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De Morgan’s Laws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370399"/>
              </p:ext>
            </p:extLst>
          </p:nvPr>
        </p:nvGraphicFramePr>
        <p:xfrm>
          <a:off x="838200" y="2057400"/>
          <a:ext cx="10515603" cy="379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21706577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304312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01700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2449106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663693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095861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339351"/>
                    </a:ext>
                  </a:extLst>
                </a:gridCol>
              </a:tblGrid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||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!(p ||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 &amp;&amp; !q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0462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69810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4911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48477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9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603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55576"/>
            <a:ext cx="9144000" cy="2387600"/>
          </a:xfrm>
        </p:spPr>
        <p:txBody>
          <a:bodyPr/>
          <a:lstStyle/>
          <a:p>
            <a:r>
              <a:rPr lang="en-US" dirty="0"/>
              <a:t>Programming Activity</a:t>
            </a:r>
          </a:p>
        </p:txBody>
      </p:sp>
    </p:spTree>
    <p:extLst>
      <p:ext uri="{BB962C8B-B14F-4D97-AF65-F5344CB8AC3E}">
        <p14:creationId xmlns:p14="http://schemas.microsoft.com/office/powerpoint/2010/main" val="3743851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5 (up to and including HW 5.3)</a:t>
            </a:r>
          </a:p>
        </p:txBody>
      </p:sp>
    </p:spTree>
    <p:extLst>
      <p:ext uri="{BB962C8B-B14F-4D97-AF65-F5344CB8AC3E}">
        <p14:creationId xmlns:p14="http://schemas.microsoft.com/office/powerpoint/2010/main" val="31058712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6220027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check and resubmit all chapter 3, 4, and 5 assignments.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Study for the test by:</a:t>
            </a:r>
          </a:p>
          <a:p>
            <a:pPr lvl="1"/>
            <a:r>
              <a:rPr lang="en-US" dirty="0"/>
              <a:t>Reviewing all of the blue, self-check pages at the end of Chapter 3, 4, and 5.</a:t>
            </a:r>
          </a:p>
          <a:p>
            <a:pPr lvl="1"/>
            <a:r>
              <a:rPr lang="en-US" dirty="0"/>
              <a:t>Re-reading sections as needed to complete the self-check problems.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Submit 5 questions for review in class tomorrow.</a:t>
            </a:r>
          </a:p>
        </p:txBody>
      </p:sp>
    </p:spTree>
    <p:extLst>
      <p:ext uri="{BB962C8B-B14F-4D97-AF65-F5344CB8AC3E}">
        <p14:creationId xmlns:p14="http://schemas.microsoft.com/office/powerpoint/2010/main" val="37086007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Regrade/Resubmit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all have the opportunity to get full credit  on your homework grades by correcting them now, in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your error checking algorithm, and if you need help just ask!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sure to check for issues with scope!</a:t>
            </a:r>
          </a:p>
        </p:txBody>
      </p:sp>
    </p:spTree>
    <p:extLst>
      <p:ext uri="{BB962C8B-B14F-4D97-AF65-F5344CB8AC3E}">
        <p14:creationId xmlns:p14="http://schemas.microsoft.com/office/powerpoint/2010/main" val="6557167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finish early: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useful review includes working on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Project 1 Chapter 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56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reviewing chapters 3, 4 and 5 for the Unit Test.</a:t>
            </a:r>
          </a:p>
          <a:p>
            <a:endParaRPr lang="en-US" dirty="0"/>
          </a:p>
          <a:p>
            <a:r>
              <a:rPr lang="en-US" dirty="0"/>
              <a:t>Submit 5 questions you have for review tomorrow.</a:t>
            </a:r>
          </a:p>
        </p:txBody>
      </p:sp>
    </p:spTree>
    <p:extLst>
      <p:ext uri="{BB962C8B-B14F-4D97-AF65-F5344CB8AC3E}">
        <p14:creationId xmlns:p14="http://schemas.microsoft.com/office/powerpoint/2010/main" val="169094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815" y="1476457"/>
            <a:ext cx="7440638" cy="4275188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998806" y="844062"/>
            <a:ext cx="1025594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15. Consider the following code segment: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						What is the </a:t>
            </a:r>
            <a:r>
              <a:rPr lang="en-US" sz="2400" i="1" dirty="0"/>
              <a:t>scope </a:t>
            </a:r>
            <a:r>
              <a:rPr lang="en-US" sz="2400" dirty="0"/>
              <a:t>for the variable x?</a:t>
            </a:r>
          </a:p>
        </p:txBody>
      </p:sp>
    </p:spTree>
    <p:extLst>
      <p:ext uri="{BB962C8B-B14F-4D97-AF65-F5344CB8AC3E}">
        <p14:creationId xmlns:p14="http://schemas.microsoft.com/office/powerpoint/2010/main" val="625637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6877096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1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What’s on the test?</a:t>
            </a:r>
          </a:p>
        </p:txBody>
      </p:sp>
    </p:spTree>
    <p:extLst>
      <p:ext uri="{BB962C8B-B14F-4D97-AF65-F5344CB8AC3E}">
        <p14:creationId xmlns:p14="http://schemas.microsoft.com/office/powerpoint/2010/main" val="39959395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submitted review questions to review for the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Assemble the questions into categories to go over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individual questions, or make slides for topics you think students need to go over</a:t>
            </a:r>
          </a:p>
        </p:txBody>
      </p:sp>
    </p:spTree>
    <p:extLst>
      <p:ext uri="{BB962C8B-B14F-4D97-AF65-F5344CB8AC3E}">
        <p14:creationId xmlns:p14="http://schemas.microsoft.com/office/powerpoint/2010/main" val="4175283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a list of review topics that you feel you need to go over for the test tomorrow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each topic, follow up by reviewing the textbook, self-check problems, and the appropriate Practice-It problems</a:t>
            </a:r>
          </a:p>
        </p:txBody>
      </p:sp>
    </p:spTree>
    <p:extLst>
      <p:ext uri="{BB962C8B-B14F-4D97-AF65-F5344CB8AC3E}">
        <p14:creationId xmlns:p14="http://schemas.microsoft.com/office/powerpoint/2010/main" val="477607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11621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360" y="785335"/>
            <a:ext cx="101104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16.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PrintSquaresAndCubes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squared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i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cubed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</a:p>
          <a:p>
            <a:r>
              <a:rPr lang="en-US" sz="2000" dirty="0"/>
              <a:t>Suppose we add the following CLASS_CONSTANT to the program:   </a:t>
            </a:r>
          </a:p>
          <a:p>
            <a:endParaRPr lang="en-US" sz="2000" dirty="0"/>
          </a:p>
          <a:p>
            <a:r>
              <a:rPr lang="en-US" sz="2000" dirty="0"/>
              <a:t>	public static final </a:t>
            </a:r>
            <a:r>
              <a:rPr lang="en-US" sz="2000" dirty="0" err="1"/>
              <a:t>int</a:t>
            </a:r>
            <a:r>
              <a:rPr lang="en-US" sz="2000" dirty="0"/>
              <a:t> MAX_VALUE = 10; 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What is the most appropriate use of MAX_VALUE?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5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451" y="1152210"/>
            <a:ext cx="1093754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sz="2400" dirty="0"/>
              <a:t> To replace the value 10 in the for loop, so we can change the output </a:t>
            </a:r>
          </a:p>
          <a:p>
            <a:r>
              <a:rPr lang="en-US" sz="2400" dirty="0"/>
              <a:t>      of the  program more easily by adjusting MAX_VALUE.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(B) To replace method header 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),  </a:t>
            </a:r>
          </a:p>
          <a:p>
            <a:r>
              <a:rPr lang="en-US" sz="2400" dirty="0"/>
              <a:t>      because the program will become shorter. </a:t>
            </a:r>
          </a:p>
          <a:p>
            <a:endParaRPr lang="en-US" sz="2400" dirty="0"/>
          </a:p>
          <a:p>
            <a:r>
              <a:rPr lang="en-US" sz="2400" dirty="0"/>
              <a:t>(C) To replace the expression (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), which is too complicated for a  simple program. </a:t>
            </a:r>
          </a:p>
          <a:p>
            <a:endParaRPr lang="en-US" sz="2400" dirty="0"/>
          </a:p>
          <a:p>
            <a:r>
              <a:rPr lang="en-US" sz="2400" dirty="0"/>
              <a:t>(D) To replace the class header public class </a:t>
            </a:r>
            <a:r>
              <a:rPr lang="en-US" sz="2400" dirty="0" err="1"/>
              <a:t>PrintSquaresAndCubes</a:t>
            </a:r>
            <a:r>
              <a:rPr lang="en-US" sz="2400" dirty="0"/>
              <a:t>,   </a:t>
            </a:r>
          </a:p>
          <a:p>
            <a:r>
              <a:rPr lang="en-US" sz="2400" dirty="0"/>
              <a:t>      which has too many capital letters in it. </a:t>
            </a:r>
          </a:p>
          <a:p>
            <a:endParaRPr lang="en-US" sz="2400" dirty="0"/>
          </a:p>
          <a:p>
            <a:r>
              <a:rPr lang="en-US" sz="2400" dirty="0"/>
              <a:t>(E) Hello, world.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125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Review: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you have any questions about the test?</a:t>
            </a:r>
          </a:p>
        </p:txBody>
      </p:sp>
    </p:spTree>
    <p:extLst>
      <p:ext uri="{BB962C8B-B14F-4D97-AF65-F5344CB8AC3E}">
        <p14:creationId xmlns:p14="http://schemas.microsoft.com/office/powerpoint/2010/main" val="336580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up to “Limitations on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any incorrect test answers by re-answering on a separate sheet of paper:</a:t>
            </a:r>
          </a:p>
          <a:p>
            <a:pPr marL="0" indent="0">
              <a:buNone/>
            </a:pPr>
            <a:r>
              <a:rPr lang="en-US" dirty="0"/>
              <a:t>	To get back credit, you must justify your new answers.</a:t>
            </a:r>
          </a:p>
          <a:p>
            <a:pPr marL="0" indent="0">
              <a:buNone/>
            </a:pPr>
            <a:r>
              <a:rPr lang="en-US" dirty="0"/>
              <a:t>	Staple new answer sheet to the old test and return it tomorrow.</a:t>
            </a:r>
          </a:p>
        </p:txBody>
      </p:sp>
    </p:spTree>
    <p:extLst>
      <p:ext uri="{BB962C8B-B14F-4D97-AF65-F5344CB8AC3E}">
        <p14:creationId xmlns:p14="http://schemas.microsoft.com/office/powerpoint/2010/main" val="258300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1768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6" y="657664"/>
            <a:ext cx="7390228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64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10;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182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369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Parameters: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(24901)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(9/3-2)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(“ten”);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58260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Formal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 Parameters (argument):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Formal Parameters (parameter):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6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7785"/>
            <a:ext cx="9144000" cy="2387600"/>
          </a:xfrm>
        </p:spPr>
        <p:txBody>
          <a:bodyPr/>
          <a:lstStyle/>
          <a:p>
            <a:r>
              <a:rPr lang="en-US" dirty="0"/>
              <a:t>Mini Lessons</a:t>
            </a:r>
          </a:p>
        </p:txBody>
      </p:sp>
    </p:spTree>
    <p:extLst>
      <p:ext uri="{BB962C8B-B14F-4D97-AF65-F5344CB8AC3E}">
        <p14:creationId xmlns:p14="http://schemas.microsoft.com/office/powerpoint/2010/main" val="9588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going to speak when?</a:t>
            </a:r>
          </a:p>
          <a:p>
            <a:endParaRPr lang="en-US" dirty="0"/>
          </a:p>
          <a:p>
            <a:r>
              <a:rPr lang="en-US" dirty="0"/>
              <a:t>How are you going to illustrate the flow of control?</a:t>
            </a:r>
          </a:p>
          <a:p>
            <a:endParaRPr lang="en-US" dirty="0"/>
          </a:p>
          <a:p>
            <a:r>
              <a:rPr lang="en-US" dirty="0"/>
              <a:t>What do you need to have up on the board to illustrate your mini-lesson, and who is in charge of writing it out?</a:t>
            </a:r>
          </a:p>
          <a:p>
            <a:endParaRPr lang="en-US" dirty="0"/>
          </a:p>
          <a:p>
            <a:r>
              <a:rPr lang="en-US" dirty="0"/>
              <a:t>Where and how will you feature the output produces by your code segment?</a:t>
            </a:r>
          </a:p>
        </p:txBody>
      </p:sp>
    </p:spTree>
    <p:extLst>
      <p:ext uri="{BB962C8B-B14F-4D97-AF65-F5344CB8AC3E}">
        <p14:creationId xmlns:p14="http://schemas.microsoft.com/office/powerpoint/2010/main" val="17501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a </a:t>
            </a:r>
            <a:r>
              <a:rPr lang="en-US" i="1" dirty="0"/>
              <a:t>variable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methodHeaderSyntax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MysteryNums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Oops3-errors</a:t>
            </a:r>
          </a:p>
        </p:txBody>
      </p:sp>
    </p:spTree>
    <p:extLst>
      <p:ext uri="{BB962C8B-B14F-4D97-AF65-F5344CB8AC3E}">
        <p14:creationId xmlns:p14="http://schemas.microsoft.com/office/powerpoint/2010/main" val="231552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“Limitations of Parameters” and “Multiple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self-check questions 4 – 7.</a:t>
            </a:r>
          </a:p>
        </p:txBody>
      </p:sp>
    </p:spTree>
    <p:extLst>
      <p:ext uri="{BB962C8B-B14F-4D97-AF65-F5344CB8AC3E}">
        <p14:creationId xmlns:p14="http://schemas.microsoft.com/office/powerpoint/2010/main" val="247645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Limitations of Parameters &amp; Multiple 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747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3" y="689317"/>
            <a:ext cx="1034129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 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 = 17;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(“x = “ + 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42;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(“number = “ + 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(int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(“Initial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number = number *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(“Final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02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&lt;type&gt; &lt;name&gt; (&lt;type&gt; &lt;name&gt;, &lt;type&gt; &lt;name&gt;, … &lt;type&gt; &lt;name&gt;)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method name (expression, expression, expression);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9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9" y="703386"/>
            <a:ext cx="10114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ParameterArt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('=', 20);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(int i = 1; i &lt;= 10; i++){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('&gt;',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 ', 20 - 2 *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('&lt;',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number;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1514"/>
            <a:ext cx="9144000" cy="2387600"/>
          </a:xfrm>
        </p:spPr>
        <p:txBody>
          <a:bodyPr/>
          <a:lstStyle/>
          <a:p>
            <a:r>
              <a:rPr lang="en-US" dirty="0"/>
              <a:t>Worktime</a:t>
            </a:r>
          </a:p>
        </p:txBody>
      </p:sp>
    </p:spTree>
    <p:extLst>
      <p:ext uri="{BB962C8B-B14F-4D97-AF65-F5344CB8AC3E}">
        <p14:creationId xmlns:p14="http://schemas.microsoft.com/office/powerpoint/2010/main" val="308321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3.1 “Parameters versus Constants” and “Overloading Methods”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Jazz up art projects and programs.</a:t>
            </a:r>
          </a:p>
        </p:txBody>
      </p:sp>
    </p:spTree>
    <p:extLst>
      <p:ext uri="{BB962C8B-B14F-4D97-AF65-F5344CB8AC3E}">
        <p14:creationId xmlns:p14="http://schemas.microsoft.com/office/powerpoint/2010/main" val="319948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Return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25735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4057"/>
            <a:ext cx="9144000" cy="2387600"/>
          </a:xfrm>
        </p:spPr>
        <p:txBody>
          <a:bodyPr/>
          <a:lstStyle/>
          <a:p>
            <a:r>
              <a:rPr lang="en-US" dirty="0"/>
              <a:t>Pokémon</a:t>
            </a:r>
          </a:p>
        </p:txBody>
      </p:sp>
      <p:pic>
        <p:nvPicPr>
          <p:cNvPr id="4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01" y="13927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2" y="1392701"/>
            <a:ext cx="3811514" cy="38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4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</a:t>
            </a:r>
            <a:r>
              <a:rPr lang="en-US" i="1" dirty="0"/>
              <a:t>operate precedence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0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that returns a value: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Parameters can be manipulated, but don’t change.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change10to9(10);     //THIS DOESN’T WORK!!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change10to9(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x -=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//WHY?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how do we get returned values?</a:t>
            </a:r>
          </a:p>
        </p:txBody>
      </p:sp>
    </p:spTree>
    <p:extLst>
      <p:ext uri="{BB962C8B-B14F-4D97-AF65-F5344CB8AC3E}">
        <p14:creationId xmlns:p14="http://schemas.microsoft.com/office/powerpoint/2010/main" val="322612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73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(n + 1) * n / 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1102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self check questions: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parameterMysteryReturn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mathExpression2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9527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Pokémon's base stat values will most often have the greatest influence over their specific stats at any level.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level 100 Pokémon's stats in Attack, Defense, Speed, Special Attack, and Special Defense will be exactly 5 more than double its base stat values in each (leaving out individual values, effort values, and nature).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Hit Points (HP) stat will be 110 plus double the base stat value (except in the case of </a:t>
            </a:r>
            <a:r>
              <a:rPr lang="en-US" dirty="0" err="1"/>
              <a:t>Shedinja</a:t>
            </a:r>
            <a:r>
              <a:rPr lang="en-US" dirty="0"/>
              <a:t>, whose HP is always 1).</a:t>
            </a:r>
          </a:p>
        </p:txBody>
      </p:sp>
    </p:spTree>
    <p:extLst>
      <p:ext uri="{BB962C8B-B14F-4D97-AF65-F5344CB8AC3E}">
        <p14:creationId xmlns:p14="http://schemas.microsoft.com/office/powerpoint/2010/main" val="267829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280160"/>
            <a:ext cx="10515600" cy="1478134"/>
          </a:xfrm>
        </p:spPr>
        <p:txBody>
          <a:bodyPr>
            <a:normAutofit/>
          </a:bodyPr>
          <a:lstStyle/>
          <a:p>
            <a:r>
              <a:rPr lang="en-US" dirty="0"/>
              <a:t>Write a program that returns a Pokémon’s stats for Attack and HP at level 100.</a:t>
            </a:r>
            <a:br>
              <a:rPr lang="en-US" dirty="0"/>
            </a:br>
            <a:r>
              <a:rPr lang="en-US" dirty="0"/>
              <a:t>You should use parameters and methods that return values for this program. </a:t>
            </a:r>
            <a:br>
              <a:rPr lang="en-US" dirty="0"/>
            </a:br>
            <a:r>
              <a:rPr lang="en-US" dirty="0"/>
              <a:t>You may choose to use the base stats for </a:t>
            </a:r>
            <a:r>
              <a:rPr lang="en-US" dirty="0" err="1"/>
              <a:t>Blastoise</a:t>
            </a:r>
            <a:r>
              <a:rPr lang="en-US" dirty="0"/>
              <a:t> OR </a:t>
            </a:r>
            <a:r>
              <a:rPr lang="en-US" dirty="0" err="1"/>
              <a:t>Raichu</a:t>
            </a:r>
            <a:r>
              <a:rPr lang="en-US" dirty="0"/>
              <a:t> given here: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95645" y="3455800"/>
            <a:ext cx="10175215" cy="3110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Blastoise</a:t>
            </a:r>
            <a:r>
              <a:rPr lang="en-US" sz="2400" dirty="0"/>
              <a:t> 				</a:t>
            </a:r>
            <a:r>
              <a:rPr lang="en-US" sz="2400" dirty="0" err="1"/>
              <a:t>Raichu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HP: 79 					HP: 60</a:t>
            </a:r>
          </a:p>
          <a:p>
            <a:pPr marL="0" indent="0">
              <a:buNone/>
            </a:pPr>
            <a:r>
              <a:rPr lang="en-US" sz="2400" dirty="0"/>
              <a:t>Attack: 83 				Attack: 90</a:t>
            </a:r>
          </a:p>
          <a:p>
            <a:pPr marL="0" indent="0">
              <a:buNone/>
            </a:pPr>
            <a:r>
              <a:rPr lang="en-US" sz="2400" dirty="0"/>
              <a:t>Defense: 100				Defense: 55</a:t>
            </a:r>
          </a:p>
          <a:p>
            <a:pPr marL="0" indent="0">
              <a:buNone/>
            </a:pPr>
            <a:r>
              <a:rPr lang="en-US" sz="2400" dirty="0"/>
              <a:t>Special Attack: 85 		           	Special Attack: 90</a:t>
            </a:r>
          </a:p>
          <a:p>
            <a:pPr marL="0" indent="0">
              <a:buNone/>
            </a:pPr>
            <a:r>
              <a:rPr lang="en-US" sz="2400" dirty="0"/>
              <a:t>Special Defense: 105 			Special Defense: 80</a:t>
            </a:r>
          </a:p>
          <a:p>
            <a:pPr marL="0" indent="0">
              <a:buNone/>
            </a:pPr>
            <a:r>
              <a:rPr lang="en-US" sz="2400" dirty="0"/>
              <a:t>Speed: 78 			          	Speed: 110</a:t>
            </a:r>
          </a:p>
          <a:p>
            <a:endParaRPr lang="en-US" sz="2400" dirty="0"/>
          </a:p>
        </p:txBody>
      </p:sp>
      <p:pic>
        <p:nvPicPr>
          <p:cNvPr id="8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33" y="3407904"/>
            <a:ext cx="1401664" cy="14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35" y="3254001"/>
            <a:ext cx="1504412" cy="15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Complete chapter 3 self-check question 17 and exercise 1.</a:t>
            </a:r>
          </a:p>
        </p:txBody>
      </p:sp>
    </p:spTree>
    <p:extLst>
      <p:ext uri="{BB962C8B-B14F-4D97-AF65-F5344CB8AC3E}">
        <p14:creationId xmlns:p14="http://schemas.microsoft.com/office/powerpoint/2010/main" val="3236766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61320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7" y="456690"/>
            <a:ext cx="9144000" cy="6024880"/>
          </a:xfrm>
          <a:prstGeom prst="rect">
            <a:avLst/>
          </a:prstGeom>
          <a:ln w="6350" cmpd="sng">
            <a:solidFill>
              <a:srgbClr val="BFBFBF"/>
            </a:solidFill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245661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52309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8495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80644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73478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6917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1813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9750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1634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12036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467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40371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3320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889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6154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5723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955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7524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0789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358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96417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211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24752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2044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39282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34975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6761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3310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561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45183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8447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80172" y="119028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74216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26990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502551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6982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891078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275338" y="1348211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260907" y="154566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268997" y="172692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75338" y="190818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0907" y="210563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268997" y="228689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283428" y="2493496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268997" y="26909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277087" y="287221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277087" y="30643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262656" y="32618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270746" y="34430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285177" y="36496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270746" y="38471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278836" y="40283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278836" y="422053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93267" y="44179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286926" y="45992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301357" y="477697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301357" y="497443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309447" y="51556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23892" y="535851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317551" y="553977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31982" y="5717499"/>
            <a:ext cx="7694223" cy="0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61797" y="1205990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72156" y="19748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27706" y="29235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34056" y="389757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7528" y="483092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57323" y="9431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78785" y="9461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09824" y="9392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58809" y="9265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93381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distance that:</a:t>
                </a:r>
              </a:p>
              <a:p>
                <a:pPr marL="0" indent="0">
                  <a:buNone/>
                </a:pPr>
                <a:r>
                  <a:rPr lang="en-US" dirty="0"/>
                  <a:t>(1) accepts four integer coordinates: x1, y1, x2, y2 as parameters, </a:t>
                </a:r>
              </a:p>
              <a:p>
                <a:pPr marL="0" indent="0">
                  <a:buNone/>
                </a:pPr>
                <a:r>
                  <a:rPr lang="en-US" dirty="0"/>
                  <a:t>(2) computes the distance between points (x1, y1) and (x2, y2) on the map, and </a:t>
                </a:r>
              </a:p>
              <a:p>
                <a:pPr marL="0" indent="0">
                  <a:buNone/>
                </a:pPr>
                <a:r>
                  <a:rPr lang="en-US" dirty="0"/>
                  <a:t>(3) returns that distance. </a:t>
                </a:r>
              </a:p>
              <a:p>
                <a:pPr marL="0" indent="0">
                  <a:buNone/>
                </a:pPr>
                <a:r>
                  <a:rPr lang="en-US" dirty="0"/>
                  <a:t>The equation for the distance is: 𝑑=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  <a:blipFill>
                <a:blip r:embed="rId3"/>
                <a:stretch>
                  <a:fillRect l="-1217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5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What is the </a:t>
            </a:r>
            <a:r>
              <a:rPr lang="en-US" i="1" dirty="0"/>
              <a:t>scope </a:t>
            </a:r>
            <a:r>
              <a:rPr lang="en-US" dirty="0"/>
              <a:t>of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2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789"/>
            <a:ext cx="10515600" cy="4587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out your program by writing a main method that calls the distance method for each of the following pairs of cities. Your main method should output the value returned by the distance method. </a:t>
            </a:r>
          </a:p>
          <a:p>
            <a:pPr marL="0" indent="0">
              <a:buNone/>
            </a:pPr>
            <a:r>
              <a:rPr lang="en-US" dirty="0"/>
              <a:t>Distance from </a:t>
            </a:r>
            <a:r>
              <a:rPr lang="en-US" dirty="0" err="1"/>
              <a:t>Baltimare</a:t>
            </a:r>
            <a:r>
              <a:rPr lang="en-US" dirty="0"/>
              <a:t> to </a:t>
            </a:r>
            <a:r>
              <a:rPr lang="en-US" dirty="0" err="1"/>
              <a:t>Manehattan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Distance from Los Pegasus to </a:t>
            </a:r>
            <a:r>
              <a:rPr lang="en-US" dirty="0" err="1"/>
              <a:t>Neighagra</a:t>
            </a:r>
            <a:r>
              <a:rPr lang="en-US" dirty="0"/>
              <a:t> Falls = </a:t>
            </a:r>
          </a:p>
          <a:p>
            <a:pPr marL="0" indent="0">
              <a:buNone/>
            </a:pPr>
            <a:r>
              <a:rPr lang="en-US" dirty="0"/>
              <a:t>Distance from the Badlands to </a:t>
            </a:r>
            <a:r>
              <a:rPr lang="en-US" dirty="0" err="1"/>
              <a:t>Ponyville</a:t>
            </a:r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39470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Princess Luna and </a:t>
            </a:r>
            <a:r>
              <a:rPr lang="en-US" dirty="0" err="1"/>
              <a:t>Celestia</a:t>
            </a:r>
            <a:r>
              <a:rPr lang="en-US" dirty="0"/>
              <a:t> are going on a tour of the kingdom to greet the other citizens of </a:t>
            </a:r>
            <a:r>
              <a:rPr lang="en-US" dirty="0" err="1"/>
              <a:t>Equestria</a:t>
            </a:r>
            <a:r>
              <a:rPr lang="en-US" dirty="0"/>
              <a:t>. Their tour takes them on a circular path (shown on map)</a:t>
            </a:r>
          </a:p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roadTrip</a:t>
            </a:r>
            <a:r>
              <a:rPr lang="en-US" dirty="0"/>
              <a:t> that </a:t>
            </a:r>
          </a:p>
          <a:p>
            <a:pPr marL="514350" indent="-514350">
              <a:buAutoNum type="arabicParenBoth"/>
            </a:pPr>
            <a:r>
              <a:rPr lang="en-US" dirty="0"/>
              <a:t>accepts as a parameter the diameter of the circular path, and </a:t>
            </a:r>
          </a:p>
          <a:p>
            <a:pPr marL="0" indent="0">
              <a:buNone/>
            </a:pPr>
            <a:r>
              <a:rPr lang="en-US" dirty="0"/>
              <a:t>(2) returns the length of the trip</a:t>
            </a:r>
          </a:p>
          <a:p>
            <a:pPr marL="0" indent="0">
              <a:buNone/>
            </a:pPr>
            <a:r>
              <a:rPr lang="en-US" dirty="0"/>
              <a:t>The equation for circumference is: C = dπ Java has a math constant called </a:t>
            </a:r>
            <a:r>
              <a:rPr lang="en-US" dirty="0" err="1"/>
              <a:t>Math.PI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helps Princess Luna plan a 3-stop tour of </a:t>
            </a:r>
            <a:r>
              <a:rPr lang="en-US" dirty="0" err="1"/>
              <a:t>Equestria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Your program should prompt the user (in this case Princess Luna) for three destinations in </a:t>
            </a:r>
            <a:r>
              <a:rPr lang="en-US" dirty="0" err="1"/>
              <a:t>Equestria</a:t>
            </a:r>
            <a:r>
              <a:rPr lang="en-US" dirty="0"/>
              <a:t>, as defined by their x and y coordinates on the map</a:t>
            </a:r>
          </a:p>
          <a:p>
            <a:pPr marL="0" indent="0">
              <a:buNone/>
            </a:pPr>
            <a:r>
              <a:rPr lang="en-US" dirty="0"/>
              <a:t>You program should output the distance between the three destinations</a:t>
            </a:r>
          </a:p>
          <a:p>
            <a:pPr marL="0" indent="0">
              <a:buNone/>
            </a:pPr>
            <a:r>
              <a:rPr lang="en-US" dirty="0"/>
              <a:t>You should use the distance methods you wrote for Exercise 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316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totalTrip</a:t>
            </a:r>
            <a:r>
              <a:rPr lang="en-US" dirty="0"/>
              <a:t> that accepts parameters for 3 locations (each containing coordinates) and returns the total distance traveled by visiting all 3 locations and returning to the starting location.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should use the distance methods you wrote in Exercise 2 and you can choose any 3 locations in </a:t>
            </a:r>
            <a:r>
              <a:rPr lang="en-US" dirty="0" err="1"/>
              <a:t>Equestria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 credit: make this program compute 4 locations instead!</a:t>
            </a:r>
          </a:p>
        </p:txBody>
      </p:sp>
    </p:spTree>
    <p:extLst>
      <p:ext uri="{BB962C8B-B14F-4D97-AF65-F5344CB8AC3E}">
        <p14:creationId xmlns:p14="http://schemas.microsoft.com/office/powerpoint/2010/main" val="192348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up to “Interactive Programs and Scanner Objects”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18 and 19.</a:t>
            </a:r>
          </a:p>
        </p:txBody>
      </p:sp>
    </p:spTree>
    <p:extLst>
      <p:ext uri="{BB962C8B-B14F-4D97-AF65-F5344CB8AC3E}">
        <p14:creationId xmlns:p14="http://schemas.microsoft.com/office/powerpoint/2010/main" val="1806269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Using Objects and String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194215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66393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Primitives, Objects, and String Processing</a:t>
            </a:r>
          </a:p>
        </p:txBody>
      </p:sp>
      <p:pic>
        <p:nvPicPr>
          <p:cNvPr id="4" name="image2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47" y="1968499"/>
            <a:ext cx="7857506" cy="428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46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98" y="1742090"/>
            <a:ext cx="6341648" cy="491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2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2" y="370490"/>
            <a:ext cx="54864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0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 Declaration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&lt;variable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/>
              <a:t> &lt;Class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 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variable name 			– identifier that describe the content of variable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cs typeface="Courier New" panose="02070309020205020404" pitchFamily="49" charset="0"/>
              </a:rPr>
              <a:t> 				– Java keyword stating to create on object of type &lt;Class name&gt;</a:t>
            </a:r>
          </a:p>
          <a:p>
            <a:r>
              <a:rPr lang="en-US" dirty="0">
                <a:cs typeface="Courier New" panose="02070309020205020404" pitchFamily="49" charset="0"/>
              </a:rPr>
              <a:t>&lt;Class name&gt; 			– name of class to create new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&lt;parameter2&gt;,…) 	</a:t>
            </a:r>
            <a:r>
              <a:rPr lang="en-US" dirty="0">
                <a:cs typeface="Courier New" panose="02070309020205020404" pitchFamily="49" charset="0"/>
              </a:rPr>
              <a:t>–</a:t>
            </a:r>
            <a:r>
              <a:rPr lang="en-US" dirty="0"/>
              <a:t> parameter list dependent on the class constructor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4. What value does the following expression </a:t>
            </a:r>
            <a:r>
              <a:rPr lang="en-US" sz="3500" i="1" dirty="0"/>
              <a:t>evaluate </a:t>
            </a:r>
            <a:r>
              <a:rPr lang="en-US" sz="3500" dirty="0"/>
              <a:t>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 + 7 ) % 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pt-BR" dirty="0"/>
              <a:t>4 </a:t>
            </a:r>
          </a:p>
          <a:p>
            <a:pPr marL="514350" indent="-514350">
              <a:buAutoNum type="alphaUcParenBoth"/>
            </a:pPr>
            <a:r>
              <a:rPr lang="pt-BR" dirty="0"/>
              <a:t>2 </a:t>
            </a:r>
          </a:p>
          <a:p>
            <a:pPr marL="514350" indent="-514350">
              <a:buAutoNum type="alphaUcParenBoth"/>
            </a:pPr>
            <a:r>
              <a:rPr lang="pt-BR" dirty="0"/>
              <a:t>1.5 </a:t>
            </a:r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514350" indent="-514350">
              <a:buAutoNum type="alphaUcParenBoth"/>
            </a:pPr>
            <a:r>
              <a:rPr lang="pt-BR" dirty="0"/>
              <a:t>0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32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methods and constructors are part of the Java Quick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Given to students during the AP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Including what they do and when they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https://apstudents.collegeboard.org/ap/pdf/ap-computer-science-a-java-quick-reference.pdf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E5277-12C5-4DFE-B9E0-7489C9C8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27" y="2989010"/>
            <a:ext cx="5496521" cy="33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2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class is special class in Java.  There are two ways to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object.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new String(“Hasta manana”);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“Hasta manana”;</a:t>
            </a:r>
          </a:p>
        </p:txBody>
      </p:sp>
    </p:spTree>
    <p:extLst>
      <p:ext uri="{BB962C8B-B14F-4D97-AF65-F5344CB8AC3E}">
        <p14:creationId xmlns:p14="http://schemas.microsoft.com/office/powerpoint/2010/main" val="2394069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Methods: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</p:txBody>
      </p:sp>
      <p:pic>
        <p:nvPicPr>
          <p:cNvPr id="4" name="image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69" y="1690688"/>
            <a:ext cx="7454462" cy="1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4" y="2932387"/>
            <a:ext cx="6215818" cy="342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83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Character String Processing: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2531370"/>
            <a:ext cx="595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4405223"/>
            <a:ext cx="5956300" cy="20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03460E-D14B-4464-94B9-DCEE19860274}"/>
              </a:ext>
            </a:extLst>
          </p:cNvPr>
          <p:cNvSpPr/>
          <p:nvPr/>
        </p:nvSpPr>
        <p:spPr>
          <a:xfrm>
            <a:off x="838200" y="1464697"/>
            <a:ext cx="4044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substring(index, index + 1)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EBA4A-0A6E-46B1-B1C5-2D642975CFE6}"/>
              </a:ext>
            </a:extLst>
          </p:cNvPr>
          <p:cNvSpPr txBox="1"/>
          <p:nvPr/>
        </p:nvSpPr>
        <p:spPr>
          <a:xfrm>
            <a:off x="5192484" y="6400800"/>
            <a:ext cx="315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s.substring</a:t>
            </a:r>
            <a:r>
              <a:rPr lang="en-US" sz="1400" dirty="0">
                <a:latin typeface="Consolas" panose="020B0609020204030204" pitchFamily="49" charset="0"/>
              </a:rPr>
              <a:t>(6, 7) </a:t>
            </a:r>
            <a:r>
              <a:rPr lang="en-US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returns</a:t>
            </a:r>
            <a:r>
              <a:rPr lang="en-US" sz="1400" dirty="0">
                <a:latin typeface="Consolas" panose="020B0609020204030204" pitchFamily="49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670136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substring()</a:t>
            </a:r>
          </a:p>
        </p:txBody>
      </p:sp>
      <p:pic>
        <p:nvPicPr>
          <p:cNvPr id="6" name="image1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2224596"/>
            <a:ext cx="6495394" cy="20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4233040"/>
            <a:ext cx="6495394" cy="200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30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Errors: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StringIndexOutOfBoundsException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1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7" y="2617075"/>
            <a:ext cx="4630335" cy="243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0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85" y="2617075"/>
            <a:ext cx="4690113" cy="243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04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image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589760"/>
            <a:ext cx="7119037" cy="243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776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313862"/>
            <a:ext cx="7108090" cy="237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327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equals(String other)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dirty="0"/>
              <a:t> if this is equal to other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2400" dirty="0"/>
              <a:t> otherwise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compareTo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other)</a:t>
            </a:r>
            <a:endParaRPr lang="en-US" sz="2400" dirty="0"/>
          </a:p>
          <a:p>
            <a:r>
              <a:rPr lang="en-US" sz="2400"/>
              <a:t>Returns a value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&lt;0 </a:t>
            </a:r>
            <a:r>
              <a:rPr lang="en-US" sz="2400"/>
              <a:t>if this is lexicographically less than second string</a:t>
            </a:r>
          </a:p>
          <a:p>
            <a:r>
              <a:rPr lang="en-US" sz="2400"/>
              <a:t>Returns </a:t>
            </a:r>
            <a:r>
              <a:rPr lang="en-US" sz="2400" dirty="0"/>
              <a:t>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dirty="0"/>
              <a:t> if both strings are equal</a:t>
            </a:r>
          </a:p>
          <a:p>
            <a:r>
              <a:rPr lang="en-US" sz="2400" dirty="0"/>
              <a:t>Returns 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lang="en-US" sz="2400" dirty="0"/>
              <a:t>if this is lexicographically greater than second string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3242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“Interactive Programming” and “Sample Interactive Program”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19 – 21.</a:t>
            </a:r>
          </a:p>
        </p:txBody>
      </p:sp>
    </p:spTree>
    <p:extLst>
      <p:ext uri="{BB962C8B-B14F-4D97-AF65-F5344CB8AC3E}">
        <p14:creationId xmlns:p14="http://schemas.microsoft.com/office/powerpoint/2010/main" val="402809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Which of the following correctly </a:t>
            </a:r>
            <a:r>
              <a:rPr lang="en-US" i="1" dirty="0"/>
              <a:t>assigns</a:t>
            </a:r>
            <a:r>
              <a:rPr lang="en-US" dirty="0"/>
              <a:t> a value to the variable 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(A) 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6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Interactive Programs &amp; Scanner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004259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Pokémon have experience values which they gain when one Pokémon wins against another</a:t>
            </a:r>
          </a:p>
          <a:p>
            <a:pPr marL="0" indent="0">
              <a:buNone/>
            </a:pPr>
            <a:r>
              <a:rPr lang="en-US" dirty="0"/>
              <a:t>These values are private (the user cannot see them) so in order to know what your EV is, you need to compute it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write a program that helps us calculate EV!</a:t>
            </a:r>
          </a:p>
        </p:txBody>
      </p:sp>
    </p:spTree>
    <p:extLst>
      <p:ext uri="{BB962C8B-B14F-4D97-AF65-F5344CB8AC3E}">
        <p14:creationId xmlns:p14="http://schemas.microsoft.com/office/powerpoint/2010/main" val="3780981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java.util.*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Scanner (System.in);</a:t>
            </a:r>
          </a:p>
        </p:txBody>
      </p:sp>
    </p:spTree>
    <p:extLst>
      <p:ext uri="{BB962C8B-B14F-4D97-AF65-F5344CB8AC3E}">
        <p14:creationId xmlns:p14="http://schemas.microsoft.com/office/powerpoint/2010/main" val="3738265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(“Hit points:”);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(“Level: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level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79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(“IV: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iv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(“Base HP: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47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//The Pokémon's EV is calculated using the input variables!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(((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10) * 100)/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2 *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100) * 4;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have ”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effort value points 		for your HP stat.”);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48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3, except for reading HW 3.4</a:t>
            </a:r>
          </a:p>
        </p:txBody>
      </p:sp>
    </p:spTree>
    <p:extLst>
      <p:ext uri="{BB962C8B-B14F-4D97-AF65-F5344CB8AC3E}">
        <p14:creationId xmlns:p14="http://schemas.microsoft.com/office/powerpoint/2010/main" val="3411535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Pokémon Battle 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584590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7K5LEE9xx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03717"/>
            <a:ext cx="9144000" cy="2387600"/>
          </a:xfrm>
        </p:spPr>
        <p:txBody>
          <a:bodyPr/>
          <a:lstStyle/>
          <a:p>
            <a:r>
              <a:rPr lang="en-US" dirty="0"/>
              <a:t>Pokémon Battle</a:t>
            </a:r>
          </a:p>
        </p:txBody>
      </p:sp>
    </p:spTree>
    <p:extLst>
      <p:ext uri="{BB962C8B-B14F-4D97-AF65-F5344CB8AC3E}">
        <p14:creationId xmlns:p14="http://schemas.microsoft.com/office/powerpoint/2010/main" val="214012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Which of the following correctly </a:t>
            </a:r>
            <a:r>
              <a:rPr lang="en-US" i="1" dirty="0"/>
              <a:t>declares </a:t>
            </a:r>
            <a:r>
              <a:rPr lang="en-US" dirty="0"/>
              <a:t>a variable x of type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en-US" dirty="0"/>
              <a:t>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called </a:t>
            </a:r>
            <a:r>
              <a:rPr lang="en-US" dirty="0" err="1"/>
              <a:t>battleStart</a:t>
            </a:r>
            <a:r>
              <a:rPr lang="en-US" dirty="0"/>
              <a:t> that introduces the battle, prompts the user to choose their first Pokémon, and outputs the pairing e.g.: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Another trainer is issuing a challenge!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Pokémon do you choose?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appeared.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It’s a Pokémon battle between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084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damage that prompts the user for their base stats and reports damage done to their Pokémon in battle.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this formula: </a:t>
                </a:r>
              </a:p>
              <a:p>
                <a:r>
                  <a:rPr lang="en-US" dirty="0"/>
                  <a:t>Damage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𝐿𝑒𝑣𝑒𝑙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+10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250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𝐴𝑡𝑡𝑎𝑐𝑘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𝐷𝑒𝑓𝑒𝑛𝑠𝑒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𝑀𝑜𝑑𝑖𝑓𝑖𝑒𝑟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Modifier = Same Type Attack Bonus (STAB) * Random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Hint: The </a:t>
                </a:r>
                <a:r>
                  <a:rPr lang="en-US" sz="2400" i="1" dirty="0" err="1"/>
                  <a:t>Pokemon</a:t>
                </a:r>
                <a:r>
                  <a:rPr lang="en-US" sz="2400" i="1" dirty="0"/>
                  <a:t> game always selects a random number between .85 and 1.0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67" b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984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2, Output: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used Thunderbolt!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Trainer, what are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Arcanine’s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stats?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Level: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Attack: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Defense: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STAB: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HP: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Damage method </a:t>
            </a:r>
            <a:r>
              <a:rPr lang="en-US" i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returns value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sustained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points damage.  HP are now 70.</a:t>
            </a:r>
          </a:p>
        </p:txBody>
      </p:sp>
    </p:spTree>
    <p:extLst>
      <p:ext uri="{BB962C8B-B14F-4D97-AF65-F5344CB8AC3E}">
        <p14:creationId xmlns:p14="http://schemas.microsoft.com/office/powerpoint/2010/main" val="1813628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statsTable</a:t>
            </a:r>
            <a:r>
              <a:rPr lang="en-US" dirty="0"/>
              <a:t> that accepts the user’s </a:t>
            </a:r>
            <a:r>
              <a:rPr lang="en-US" dirty="0" err="1"/>
              <a:t>Pokemon</a:t>
            </a:r>
            <a:r>
              <a:rPr lang="en-US" dirty="0"/>
              <a:t> stats and learned moves as parameters, and outputs text similar to this: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128962"/>
            <a:ext cx="50800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59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548641"/>
            <a:ext cx="11437034" cy="6175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Sample output:</a:t>
            </a:r>
          </a:p>
          <a:p>
            <a:pPr marL="0" indent="0">
              <a:buNone/>
            </a:pPr>
            <a:r>
              <a:rPr lang="en-US" dirty="0"/>
              <a:t>You’re not required to align everything, but if you do, use escape sequences!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Name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Alakazam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Level 	40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HP		96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ATTACK	52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DEFENSE	51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ATK	121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DEF	81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SPEED		107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Moves Learned:	Thunder Wave, Hidden Power, Psycho Cut, Recover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3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Summarize your class notes since the last exam.</a:t>
            </a:r>
          </a:p>
          <a:p>
            <a:pPr marL="0" indent="0">
              <a:buNone/>
            </a:pPr>
            <a:r>
              <a:rPr lang="en-US" sz="2600" dirty="0"/>
              <a:t>	If you are missing notes, get them from another student or 	supplement them from the textbook.</a:t>
            </a:r>
          </a:p>
        </p:txBody>
      </p:sp>
    </p:spTree>
    <p:extLst>
      <p:ext uri="{BB962C8B-B14F-4D97-AF65-F5344CB8AC3E}">
        <p14:creationId xmlns:p14="http://schemas.microsoft.com/office/powerpoint/2010/main" val="15349052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[ 3.08 ]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56672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/>
              <a:t>Homework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9876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up to “Nested if else Statements”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problems 1 – 6.</a:t>
            </a:r>
          </a:p>
        </p:txBody>
      </p:sp>
    </p:spTree>
    <p:extLst>
      <p:ext uri="{BB962C8B-B14F-4D97-AF65-F5344CB8AC3E}">
        <p14:creationId xmlns:p14="http://schemas.microsoft.com/office/powerpoint/2010/main" val="1858132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Relational Operators and if/else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[ 3.09 ]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963994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*=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0" indent="0">
              <a:buNone/>
            </a:pPr>
            <a:r>
              <a:rPr lang="pt-BR" dirty="0"/>
              <a:t>(B) 3 </a:t>
            </a:r>
          </a:p>
          <a:p>
            <a:pPr marL="0" indent="0">
              <a:buNone/>
            </a:pPr>
            <a:r>
              <a:rPr lang="pt-BR" dirty="0"/>
              <a:t>(C) 9 </a:t>
            </a:r>
          </a:p>
          <a:p>
            <a:pPr marL="0" indent="0">
              <a:buNone/>
            </a:pPr>
            <a:r>
              <a:rPr lang="pt-BR" dirty="0"/>
              <a:t>(D) 10 </a:t>
            </a:r>
          </a:p>
          <a:p>
            <a:pPr marL="0" indent="0">
              <a:buNone/>
            </a:pPr>
            <a:r>
              <a:rPr lang="pt-BR" dirty="0"/>
              <a:t>(E) 11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11681"/>
            <a:ext cx="10491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x after this code segment has been executed?</a:t>
            </a:r>
          </a:p>
        </p:txBody>
      </p:sp>
    </p:spTree>
    <p:extLst>
      <p:ext uri="{BB962C8B-B14F-4D97-AF65-F5344CB8AC3E}">
        <p14:creationId xmlns:p14="http://schemas.microsoft.com/office/powerpoint/2010/main" val="7182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2012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test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 expression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		control statements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87263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execute this code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cs typeface="Courier New" panose="02070309020205020404" pitchFamily="49" charset="0"/>
              </a:rPr>
              <a:t>when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dirty="0">
                <a:cs typeface="Courier New" panose="02070309020205020404" pitchFamily="49" charset="0"/>
              </a:rPr>
              <a:t> is 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execute this code always</a:t>
            </a:r>
          </a:p>
        </p:txBody>
      </p:sp>
    </p:spTree>
    <p:extLst>
      <p:ext uri="{BB962C8B-B14F-4D97-AF65-F5344CB8AC3E}">
        <p14:creationId xmlns:p14="http://schemas.microsoft.com/office/powerpoint/2010/main" val="31264990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8496479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(3 &lt; 2){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33269085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j)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5193191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&lt;statement&gt;;…</a:t>
            </a:r>
          </a:p>
        </p:txBody>
      </p:sp>
    </p:spTree>
    <p:extLst>
      <p:ext uri="{BB962C8B-B14F-4D97-AF65-F5344CB8AC3E}">
        <p14:creationId xmlns:p14="http://schemas.microsoft.com/office/powerpoint/2010/main" val="2621613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693779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(5 &lt; 3){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4507998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 err="1"/>
              <a:t>Grudgeball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889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odd</a:t>
            </a:r>
          </a:p>
        </p:txBody>
      </p:sp>
    </p:spTree>
    <p:extLst>
      <p:ext uri="{BB962C8B-B14F-4D97-AF65-F5344CB8AC3E}">
        <p14:creationId xmlns:p14="http://schemas.microsoft.com/office/powerpoint/2010/main" val="3818180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BADD3A0624AA4E97287821B8F4D7D6" ma:contentTypeVersion="3" ma:contentTypeDescription="Create a new document." ma:contentTypeScope="" ma:versionID="d1f55a70bd1930e0ae5c5588ea58d234">
  <xsd:schema xmlns:xsd="http://www.w3.org/2001/XMLSchema" xmlns:xs="http://www.w3.org/2001/XMLSchema" xmlns:p="http://schemas.microsoft.com/office/2006/metadata/properties" xmlns:ns2="5edd459b-714d-42ed-b78f-512da7d1c14e" targetNamespace="http://schemas.microsoft.com/office/2006/metadata/properties" ma:root="true" ma:fieldsID="5a6a6e2895642296b7d1775ae73bc200" ns2:_="">
    <xsd:import namespace="5edd459b-714d-42ed-b78f-512da7d1c1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d459b-714d-42ed-b78f-512da7d1c14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0685A1-D001-441C-87B5-E3D9F937CD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1D6406-86A6-4B83-A350-3A53ECE7F0F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edd459b-714d-42ed-b78f-512da7d1c14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3E52CA-3F5E-462C-A1A6-71D2AD0FBF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d459b-714d-42ed-b78f-512da7d1c1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4389</Words>
  <Application>Microsoft Office PowerPoint</Application>
  <PresentationFormat>Widescreen</PresentationFormat>
  <Paragraphs>1077</Paragraphs>
  <Slides>174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82" baseType="lpstr">
      <vt:lpstr>Arial</vt:lpstr>
      <vt:lpstr>Calibri</vt:lpstr>
      <vt:lpstr>Calibri Light</vt:lpstr>
      <vt:lpstr>Cambria Math</vt:lpstr>
      <vt:lpstr>Consolas</vt:lpstr>
      <vt:lpstr>Courier New</vt:lpstr>
      <vt:lpstr>Tahoma</vt:lpstr>
      <vt:lpstr>Office Theme</vt:lpstr>
      <vt:lpstr>Test Review &amp; Reteach</vt:lpstr>
      <vt:lpstr>Test Review:</vt:lpstr>
      <vt:lpstr>1. What is a variable?</vt:lpstr>
      <vt:lpstr>2. What is operate precedence?</vt:lpstr>
      <vt:lpstr>3. What is the scope of a variable?</vt:lpstr>
      <vt:lpstr>4. What value does the following expression evaluate to?</vt:lpstr>
      <vt:lpstr>5. Which of the following correctly assigns a value to the variable x?</vt:lpstr>
      <vt:lpstr>6. Which of the following correctly declares a variable x of type int?</vt:lpstr>
      <vt:lpstr>7. Consider the following code segment:</vt:lpstr>
      <vt:lpstr>8. Consider the following code segment:</vt:lpstr>
      <vt:lpstr>9. What value does the following expression evaluate to?</vt:lpstr>
      <vt:lpstr>10. What value does the following expression evaluate 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Parameters</vt:lpstr>
      <vt:lpstr>PowerPoint Presentation</vt:lpstr>
      <vt:lpstr>Old Program:</vt:lpstr>
      <vt:lpstr>Old Program:</vt:lpstr>
      <vt:lpstr>New Program:</vt:lpstr>
      <vt:lpstr>Calling Parameters:</vt:lpstr>
      <vt:lpstr>Actual vs Formal Parameters</vt:lpstr>
      <vt:lpstr>Mini Lessons</vt:lpstr>
      <vt:lpstr>Things to think about:</vt:lpstr>
      <vt:lpstr>Practice It:</vt:lpstr>
      <vt:lpstr>Homework</vt:lpstr>
      <vt:lpstr>Limitations of Parameters &amp; Multiple Parameters</vt:lpstr>
      <vt:lpstr>PowerPoint Presentation</vt:lpstr>
      <vt:lpstr>Using Multiple Parameters</vt:lpstr>
      <vt:lpstr>PowerPoint Presentation</vt:lpstr>
      <vt:lpstr>Worktime</vt:lpstr>
      <vt:lpstr>Homework</vt:lpstr>
      <vt:lpstr>Return Values</vt:lpstr>
      <vt:lpstr>Pokémon</vt:lpstr>
      <vt:lpstr>A program that returns a value:</vt:lpstr>
      <vt:lpstr>The new method header:</vt:lpstr>
      <vt:lpstr>The new method header:</vt:lpstr>
      <vt:lpstr>Practice It</vt:lpstr>
      <vt:lpstr>Pokémon Challenge</vt:lpstr>
      <vt:lpstr>Pokémon Challenge</vt:lpstr>
      <vt:lpstr>Homework</vt:lpstr>
      <vt:lpstr>Programming Project</vt:lpstr>
      <vt:lpstr>PowerPoint Presentation</vt:lpstr>
      <vt:lpstr>Exercise 1</vt:lpstr>
      <vt:lpstr>Exercise 1 Cont.</vt:lpstr>
      <vt:lpstr>Exercise 2</vt:lpstr>
      <vt:lpstr>Exercise 3</vt:lpstr>
      <vt:lpstr>Exercise 4</vt:lpstr>
      <vt:lpstr>Homework</vt:lpstr>
      <vt:lpstr>Using Objects and String Processing</vt:lpstr>
      <vt:lpstr>Worksheet</vt:lpstr>
      <vt:lpstr>Primitives, Objects, and String Processing</vt:lpstr>
      <vt:lpstr>PowerPoint Presentation</vt:lpstr>
      <vt:lpstr>Object Variable Declaration</vt:lpstr>
      <vt:lpstr>String Class</vt:lpstr>
      <vt:lpstr>String Constructor</vt:lpstr>
      <vt:lpstr>Object Methods: length()</vt:lpstr>
      <vt:lpstr>Single Character String Processing:</vt:lpstr>
      <vt:lpstr>String Processing: substring()</vt:lpstr>
      <vt:lpstr>Errors: StringIndexOutOfBoundsException</vt:lpstr>
      <vt:lpstr>String Processing: indexOf()</vt:lpstr>
      <vt:lpstr>String Processing: toUpperCase()</vt:lpstr>
      <vt:lpstr>String Comparison</vt:lpstr>
      <vt:lpstr>Homework</vt:lpstr>
      <vt:lpstr>Interactive Programs &amp; Scanner Objects</vt:lpstr>
      <vt:lpstr>Calculating a Pokémon's EV:</vt:lpstr>
      <vt:lpstr>Calculating a Pokémon's EV:</vt:lpstr>
      <vt:lpstr>Calculating a Pokémon's EV:</vt:lpstr>
      <vt:lpstr>Calculating a Pokémon's EV:</vt:lpstr>
      <vt:lpstr>Calculating a Pokémon's EV:</vt:lpstr>
      <vt:lpstr>Homework</vt:lpstr>
      <vt:lpstr>Pokémon Battle Programming Project</vt:lpstr>
      <vt:lpstr>PowerPoint Presentation</vt:lpstr>
      <vt:lpstr>Pokémon Battle</vt:lpstr>
      <vt:lpstr>Exercise 1:</vt:lpstr>
      <vt:lpstr>Exercise 2:</vt:lpstr>
      <vt:lpstr>Exercise 2, Output:</vt:lpstr>
      <vt:lpstr>Exercise 3</vt:lpstr>
      <vt:lpstr>PowerPoint Presentation</vt:lpstr>
      <vt:lpstr>Homework</vt:lpstr>
      <vt:lpstr>Finding and Fixing Errors</vt:lpstr>
      <vt:lpstr>Homework Corrections</vt:lpstr>
      <vt:lpstr>Homework</vt:lpstr>
      <vt:lpstr>Relational Operators and if/else</vt:lpstr>
      <vt:lpstr>if statements</vt:lpstr>
      <vt:lpstr>if statements</vt:lpstr>
      <vt:lpstr>if statements</vt:lpstr>
      <vt:lpstr>if statements</vt:lpstr>
      <vt:lpstr>if statements</vt:lpstr>
      <vt:lpstr>if – else statements</vt:lpstr>
      <vt:lpstr>if – else statements</vt:lpstr>
      <vt:lpstr>if – else statements</vt:lpstr>
      <vt:lpstr>Grudgeball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PowerPoint Presentation</vt:lpstr>
      <vt:lpstr>Homework</vt:lpstr>
      <vt:lpstr>Nested if/else Statements</vt:lpstr>
      <vt:lpstr>Practice It:</vt:lpstr>
      <vt:lpstr>Homework</vt:lpstr>
      <vt:lpstr>Reducing Redundancy</vt:lpstr>
      <vt:lpstr>Classroom Competition</vt:lpstr>
      <vt:lpstr>Factor out redundant code from the following example by moving it out of the if/else statement, preserving the same output.</vt:lpstr>
      <vt:lpstr>PowerPoint Presentation</vt:lpstr>
      <vt:lpstr>Outline Chapter 4</vt:lpstr>
      <vt:lpstr>Homework</vt:lpstr>
      <vt:lpstr>Cumulative Algorithms</vt:lpstr>
      <vt:lpstr>Class Activity</vt:lpstr>
      <vt:lpstr>Pseudocode:</vt:lpstr>
      <vt:lpstr>Writing the program:</vt:lpstr>
      <vt:lpstr>Pseudocode</vt:lpstr>
      <vt:lpstr>Writing the program:</vt:lpstr>
      <vt:lpstr>Worksheet</vt:lpstr>
      <vt:lpstr>Homework</vt:lpstr>
      <vt:lpstr>While Loops</vt:lpstr>
      <vt:lpstr>Pseudocode for Pokemon Damage</vt:lpstr>
      <vt:lpstr>Categories of loops</vt:lpstr>
      <vt:lpstr>The while loop:</vt:lpstr>
      <vt:lpstr>PowerPoint Presentation</vt:lpstr>
      <vt:lpstr>Think-pair-share:</vt:lpstr>
      <vt:lpstr>Homework</vt:lpstr>
      <vt:lpstr>Random Numbers</vt:lpstr>
      <vt:lpstr>When do we use randomization?</vt:lpstr>
      <vt:lpstr>Let’s make some random numbers:</vt:lpstr>
      <vt:lpstr>Let’s make some random numbers:</vt:lpstr>
      <vt:lpstr>Let’s make some random numbers:</vt:lpstr>
      <vt:lpstr>Think-Pair-Share</vt:lpstr>
      <vt:lpstr>Table 5.2:</vt:lpstr>
      <vt:lpstr>Homework</vt:lpstr>
      <vt:lpstr>Fencepost &amp; Sentinel Loops</vt:lpstr>
      <vt:lpstr>Class activity:</vt:lpstr>
      <vt:lpstr>Class activity:</vt:lpstr>
      <vt:lpstr>Presentations</vt:lpstr>
      <vt:lpstr>Homework</vt:lpstr>
      <vt:lpstr>Boolean Logic</vt:lpstr>
      <vt:lpstr>What are these things?</vt:lpstr>
      <vt:lpstr>boolean : the easiest type!</vt:lpstr>
      <vt:lpstr>Making Booleans!</vt:lpstr>
      <vt:lpstr>Boolean Logic</vt:lpstr>
      <vt:lpstr>Boolean Logic</vt:lpstr>
      <vt:lpstr>Working with De Morgan’s Laws</vt:lpstr>
      <vt:lpstr>Programming Activity</vt:lpstr>
      <vt:lpstr>Homework</vt:lpstr>
      <vt:lpstr>Finding and Fixing Errors</vt:lpstr>
      <vt:lpstr>Today’s plan:</vt:lpstr>
      <vt:lpstr>Homework Regrade/Resubmit</vt:lpstr>
      <vt:lpstr>If you finish early:</vt:lpstr>
      <vt:lpstr>Homework</vt:lpstr>
      <vt:lpstr>Review</vt:lpstr>
      <vt:lpstr>What’s on the test?</vt:lpstr>
      <vt:lpstr>Review Questions</vt:lpstr>
      <vt:lpstr>Review Topics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Review &amp; Reteach</dc:title>
  <dc:creator>Julian Boss (Xtreme Consulting Group Inc)</dc:creator>
  <cp:lastModifiedBy>Andrew Spiece (DIGITAL INTELLIGENCE SYSTEMS,)</cp:lastModifiedBy>
  <cp:revision>50</cp:revision>
  <dcterms:created xsi:type="dcterms:W3CDTF">2016-08-17T20:14:45Z</dcterms:created>
  <dcterms:modified xsi:type="dcterms:W3CDTF">2020-02-18T23:39:01Z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0x010100BABADD3A0624AA4E97287821B8F4D7D6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kencha@microsoft.com</vt:lpwstr>
  </property>
  <property fmtid="{D5CDD505-2E9C-101B-9397-08002B2CF9AE}" pid="6" name="MSIP_Label_f42aa342-8706-4288-bd11-ebb85995028c_SetDate">
    <vt:lpwstr>2019-11-08T21:17:09.7524322Z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2a8cdb79-22af-4eac-9fea-53e3c67804c4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